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"/>
  </p:notesMasterIdLst>
  <p:sldIdLst>
    <p:sldId id="296" r:id="rId2"/>
    <p:sldId id="272" r:id="rId3"/>
  </p:sldIdLst>
  <p:sldSz cx="155448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Georgia" panose="02040502050405020303" pitchFamily="18" charset="0"/>
      <p:regular r:id="rId11"/>
      <p:bold r:id="rId12"/>
      <p:italic r:id="rId13"/>
      <p:boldItalic r:id="rId14"/>
    </p:embeddedFont>
    <p:embeddedFont>
      <p:font typeface="Lato" panose="020F0502020204030203" pitchFamily="34" charset="77"/>
      <p:regular r:id="rId15"/>
      <p:bold r:id="rId16"/>
      <p:italic r:id="rId17"/>
      <p:boldItalic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 varScale="1">
        <p:scale>
          <a:sx n="84" d="100"/>
          <a:sy n="84" d="100"/>
        </p:scale>
        <p:origin x="1224" y="208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rcode-monkey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765423" y="-19666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702" y="14822"/>
            <a:ext cx="6400481" cy="141304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Who or What is a </a:t>
            </a:r>
            <a:b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Data Scientist?</a:t>
            </a:r>
            <a:endParaRPr lang="en-US" sz="4248" dirty="0">
              <a:solidFill>
                <a:schemeClr val="bg1"/>
              </a:solidFill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44375" y="1077958"/>
            <a:ext cx="4715123" cy="46202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algn="just"/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If you are reading this, there is a high confidence our capstone is relevant to you. The ‘who is’ and ‘what is’ a Data Scientist is unclear – which leads to unmet expectations, misfit hires, and lost time/resources for employers, employees, and applicants. Using state-of-the-art NLP and Machine Learning on 8,000+ job postings, we arrive at the features that define the ‘what is’ and associate a couple of other job titles to figure out the ‘who is’ a Data Scientist.</a:t>
            </a: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Method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Web scrapped 8,000+ job postings to form data set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Transform into feature vectors using Universal Sentence Encoder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Labeled clustering and neural network for classification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Reverse engineered results to find Features of Importance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24497" y="129963"/>
            <a:ext cx="4609786" cy="8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5" b="1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  <a:endParaRPr lang="en-US" sz="2445" i="1" dirty="0">
              <a:latin typeface="Georgia" panose="02040502050405020303" pitchFamily="18" charset="0"/>
              <a:cs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1132" y="8779014"/>
            <a:ext cx="6010043" cy="125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An Nguyen	Jodi Pafford	</a:t>
            </a:r>
          </a:p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just"/>
            <a:endParaRPr lang="en-US" sz="978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7107" y="9259639"/>
            <a:ext cx="1859087" cy="798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5893" y="9189229"/>
            <a:ext cx="1621324" cy="853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9EF158-D833-4519-A35C-0378411C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24" b="97961" l="10000" r="96182">
                        <a14:foregroundMark x1="26939" y1="2824" x2="26939" y2="2824"/>
                        <a14:foregroundMark x1="96242" y1="3686" x2="96242" y2="3686"/>
                        <a14:foregroundMark x1="73364" y1="3255" x2="73364" y2="3255"/>
                        <a14:foregroundMark x1="73030" y1="2824" x2="76697" y2="5255"/>
                        <a14:foregroundMark x1="76697" y1="5255" x2="78848" y2="5333"/>
                        <a14:foregroundMark x1="73364" y1="9529" x2="76576" y2="9529"/>
                        <a14:foregroundMark x1="76576" y1="9529" x2="83606" y2="8667"/>
                        <a14:foregroundMark x1="83606" y1="8667" x2="95394" y2="9529"/>
                        <a14:foregroundMark x1="95394" y1="9529" x2="94000" y2="12431"/>
                        <a14:foregroundMark x1="94000" y1="12431" x2="72697" y2="11608"/>
                        <a14:foregroundMark x1="79152" y1="13255" x2="73667" y2="13255"/>
                        <a14:foregroundMark x1="95606" y1="13255" x2="87545" y2="12863"/>
                        <a14:foregroundMark x1="41455" y1="92941" x2="47303" y2="95882"/>
                        <a14:foregroundMark x1="47303" y1="95882" x2="53303" y2="96471"/>
                        <a14:foregroundMark x1="53303" y1="96471" x2="56333" y2="94706"/>
                        <a14:foregroundMark x1="56333" y1="94706" x2="58515" y2="90863"/>
                        <a14:foregroundMark x1="64667" y1="95882" x2="74636" y2="94196"/>
                        <a14:foregroundMark x1="74636" y1="94196" x2="77545" y2="94196"/>
                        <a14:foregroundMark x1="77545" y1="94196" x2="79485" y2="95020"/>
                        <a14:foregroundMark x1="62727" y1="93804" x2="63697" y2="97294"/>
                        <a14:foregroundMark x1="63697" y1="97294" x2="63697" y2="97961"/>
                        <a14:foregroundMark x1="81727" y1="93373" x2="65303" y2="94196"/>
                        <a14:foregroundMark x1="81091" y1="96706" x2="68000" y2="96275"/>
                        <a14:foregroundMark x1="68000" y1="96275" x2="64727" y2="97451"/>
                        <a14:foregroundMark x1="64727" y1="97451" x2="64667" y2="97529"/>
                        <a14:foregroundMark x1="66909" y1="97961" x2="70515" y2="97961"/>
                        <a14:foregroundMark x1="70515" y1="97961" x2="71758" y2="9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" t="2034" r="3111" b="1385"/>
          <a:stretch/>
        </p:blipFill>
        <p:spPr bwMode="auto">
          <a:xfrm>
            <a:off x="4634283" y="1628416"/>
            <a:ext cx="5883123" cy="462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9295" y="299094"/>
            <a:ext cx="4635505" cy="3613113"/>
          </a:xfrm>
          <a:prstGeom prst="rect">
            <a:avLst/>
          </a:prstGeom>
        </p:spPr>
      </p:pic>
      <p:pic>
        <p:nvPicPr>
          <p:cNvPr id="20" name="Picture 19" descr="A picture containing black, drawing&#10;&#10;Description automatically generated">
            <a:extLst>
              <a:ext uri="{FF2B5EF4-FFF2-40B4-BE49-F238E27FC236}">
                <a16:creationId xmlns:a16="http://schemas.microsoft.com/office/drawing/2014/main" id="{13469F6B-D88E-4E9E-B782-AC9593D4D2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9140" r="8252" b="8117"/>
          <a:stretch/>
        </p:blipFill>
        <p:spPr>
          <a:xfrm>
            <a:off x="11075519" y="8315879"/>
            <a:ext cx="1520410" cy="15247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C8D2E93-3564-446C-9C16-4391BC190615}"/>
              </a:ext>
            </a:extLst>
          </p:cNvPr>
          <p:cNvGrpSpPr/>
          <p:nvPr/>
        </p:nvGrpSpPr>
        <p:grpSpPr>
          <a:xfrm>
            <a:off x="225313" y="5908816"/>
            <a:ext cx="4525941" cy="3328475"/>
            <a:chOff x="245192" y="6197087"/>
            <a:chExt cx="4070442" cy="30706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577789-3194-4A7B-9E48-1CCF41B0B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192" y="6197087"/>
              <a:ext cx="4070442" cy="307068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DA0B86-29B2-4D4A-9E96-575F16BA7719}"/>
                </a:ext>
              </a:extLst>
            </p:cNvPr>
            <p:cNvSpPr/>
            <p:nvPr/>
          </p:nvSpPr>
          <p:spPr>
            <a:xfrm>
              <a:off x="3473612" y="6872087"/>
              <a:ext cx="661066" cy="1150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683F726-B1F9-42D9-904C-C0F863D84F00}"/>
              </a:ext>
            </a:extLst>
          </p:cNvPr>
          <p:cNvSpPr txBox="1"/>
          <p:nvPr/>
        </p:nvSpPr>
        <p:spPr>
          <a:xfrm>
            <a:off x="13021029" y="8283520"/>
            <a:ext cx="235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eorgia" panose="02040502050405020303" pitchFamily="18" charset="0"/>
              </a:rPr>
              <a:t>Interact with our data by visiting our Tableau Website</a:t>
            </a:r>
          </a:p>
        </p:txBody>
      </p:sp>
      <p:pic>
        <p:nvPicPr>
          <p:cNvPr id="12" name="Graphic 11" descr="Line arrow Slight curve">
            <a:extLst>
              <a:ext uri="{FF2B5EF4-FFF2-40B4-BE49-F238E27FC236}">
                <a16:creationId xmlns:a16="http://schemas.microsoft.com/office/drawing/2014/main" id="{F00656A2-B3AC-408C-B666-0503557F56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 flipH="1">
            <a:off x="12689856" y="8812317"/>
            <a:ext cx="927894" cy="9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1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819F-FE92-412D-A3A4-C7AB3402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873" y="1727625"/>
            <a:ext cx="13013055" cy="5597311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E1BEE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Notes: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sz="449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Correct fonts</a:t>
            </a:r>
            <a: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won’t load until you open this in PowerPoint</a:t>
            </a:r>
            <a:r>
              <a:rPr lang="en-US" sz="4492" dirty="0">
                <a:solidFill>
                  <a:srgbClr val="7575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92" dirty="0">
                <a:solidFill>
                  <a:srgbClr val="9E9E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(e.g., if you’re previewing this in your browser it’ll look uglier than it actually is)</a:t>
            </a:r>
            <a: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b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Generate </a:t>
            </a:r>
            <a:r>
              <a:rPr lang="en-US" sz="449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QR</a:t>
            </a:r>
            <a: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codes here:</a:t>
            </a:r>
            <a:b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934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hlinkClick r:id="rId2"/>
              </a:rPr>
              <a:t>https://www.qrcode-monkey.com/</a:t>
            </a:r>
            <a:b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61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692</TotalTime>
  <Words>396</Words>
  <Application>Microsoft Macintosh PowerPoint</Application>
  <PresentationFormat>Custom</PresentationFormat>
  <Paragraphs>27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Calibri</vt:lpstr>
      <vt:lpstr>Wingdings</vt:lpstr>
      <vt:lpstr>Arial</vt:lpstr>
      <vt:lpstr>Verdana</vt:lpstr>
      <vt:lpstr>Calibri Light</vt:lpstr>
      <vt:lpstr>Georgia</vt:lpstr>
      <vt:lpstr>Lato</vt:lpstr>
      <vt:lpstr>Office Theme</vt:lpstr>
      <vt:lpstr>Who or What is a  Data Scientist?</vt:lpstr>
      <vt:lpstr>Notes:  1. Correct fonts won’t load until you open this in PowerPoint (e.g., if you’re previewing this in your browser it’ll look uglier than it actually is).  2. Generate QR codes here: https://www.qrcode-monkey.com/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Ho, Andy</cp:lastModifiedBy>
  <cp:revision>61</cp:revision>
  <dcterms:created xsi:type="dcterms:W3CDTF">2019-07-02T13:39:34Z</dcterms:created>
  <dcterms:modified xsi:type="dcterms:W3CDTF">2019-10-23T15:55:27Z</dcterms:modified>
</cp:coreProperties>
</file>